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3" r:id="rId1"/>
  </p:sldMasterIdLst>
  <p:notesMasterIdLst>
    <p:notesMasterId r:id="rId47"/>
  </p:notesMasterIdLst>
  <p:sldIdLst>
    <p:sldId id="256" r:id="rId2"/>
    <p:sldId id="257" r:id="rId3"/>
    <p:sldId id="303" r:id="rId4"/>
    <p:sldId id="304" r:id="rId5"/>
    <p:sldId id="302" r:id="rId6"/>
    <p:sldId id="307" r:id="rId7"/>
    <p:sldId id="306" r:id="rId8"/>
    <p:sldId id="305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30" r:id="rId17"/>
    <p:sldId id="315" r:id="rId18"/>
    <p:sldId id="316" r:id="rId19"/>
    <p:sldId id="317" r:id="rId20"/>
    <p:sldId id="319" r:id="rId21"/>
    <p:sldId id="320" r:id="rId22"/>
    <p:sldId id="318" r:id="rId23"/>
    <p:sldId id="321" r:id="rId24"/>
    <p:sldId id="322" r:id="rId25"/>
    <p:sldId id="337" r:id="rId26"/>
    <p:sldId id="323" r:id="rId27"/>
    <p:sldId id="324" r:id="rId28"/>
    <p:sldId id="325" r:id="rId29"/>
    <p:sldId id="327" r:id="rId30"/>
    <p:sldId id="328" r:id="rId31"/>
    <p:sldId id="329" r:id="rId32"/>
    <p:sldId id="331" r:id="rId33"/>
    <p:sldId id="332" r:id="rId34"/>
    <p:sldId id="333" r:id="rId35"/>
    <p:sldId id="335" r:id="rId36"/>
    <p:sldId id="334" r:id="rId37"/>
    <p:sldId id="336" r:id="rId38"/>
    <p:sldId id="338" r:id="rId39"/>
    <p:sldId id="340" r:id="rId40"/>
    <p:sldId id="341" r:id="rId41"/>
    <p:sldId id="339" r:id="rId42"/>
    <p:sldId id="343" r:id="rId43"/>
    <p:sldId id="342" r:id="rId44"/>
    <p:sldId id="344" r:id="rId45"/>
    <p:sldId id="345" r:id="rId46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>
        <p:scale>
          <a:sx n="91" d="100"/>
          <a:sy n="91" d="100"/>
        </p:scale>
        <p:origin x="7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30T07:30:48.60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DA9281-03B9-4E5E-9E6B-A16D5BC5E068}" emma:medium="tactile" emma:mode="ink">
          <msink:context xmlns:msink="http://schemas.microsoft.com/ink/2010/main" type="writingRegion" rotatedBoundingBox="12563,10376 16348,10224 16400,11515 12615,11667"/>
        </emma:interpretation>
      </emma:emma>
    </inkml:annotationXML>
    <inkml:traceGroup>
      <inkml:annotationXML>
        <emma:emma xmlns:emma="http://www.w3.org/2003/04/emma" version="1.0">
          <emma:interpretation id="{C4FF554E-CEEA-4C71-B612-EF2B791EE436}" emma:medium="tactile" emma:mode="ink">
            <msink:context xmlns:msink="http://schemas.microsoft.com/ink/2010/main" type="paragraph" rotatedBoundingBox="12563,10376 16348,10224 16400,11515 12615,11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023F95-6BE2-4087-8326-0B8553B8A849}" emma:medium="tactile" emma:mode="ink">
              <msink:context xmlns:msink="http://schemas.microsoft.com/ink/2010/main" type="line" rotatedBoundingBox="12563,10376 16348,10224 16400,11515 12615,11667"/>
            </emma:interpretation>
          </emma:emma>
        </inkml:annotationXML>
        <inkml:traceGroup>
          <inkml:annotationXML>
            <emma:emma xmlns:emma="http://www.w3.org/2003/04/emma" version="1.0">
              <emma:interpretation id="{7B283142-4318-41BA-BBFE-65DA18BCCE82}" emma:medium="tactile" emma:mode="ink">
                <msink:context xmlns:msink="http://schemas.microsoft.com/ink/2010/main" type="inkWord" rotatedBoundingBox="12563,10376 13900,10322 13945,11429 12608,11483"/>
              </emma:interpretation>
            </emma:emma>
          </inkml:annotationXML>
          <inkml:trace contextRef="#ctx0" brushRef="#br0">124 17 11 0,'4'-15'5'0,"5"26"6"0,-9-11 5 16,0 8-13-16,0 4 1 15,-4-1 2-15,-1 9 0 16,-3 7-8-16,-1-4 0 16,0 8 6-16,0 12 0 0,-4 3-2 15,0 13 0-15,0 10-1 16,4 5 0-16,-4 4 0 15,0 7 1-15,5-19-1 16,3-8 0-16,5-8 0 16,9-11 0-16,8-8 0 15,10-8 0-15,3-7 0 16,5-1 0-16,0 1 0 16,0-1 0-16,0 5-1 15,0 3 1-15,-1 4-1 16,-3-3 1-16,-9 3-1 15,-5-8 1-15,1-3 0 16,-5-9 0-16,-4-3-2 16,-5-12 0-16,-8-7-3 15,-5-8 0-15,-4-8-5 0,-5 0 0 16,1-4-3 0,-5-8 1-16</inkml:trace>
          <inkml:trace contextRef="#ctx0" brushRef="#br0" timeOffset="422.6301">233 486 20 0,'4'-23'10'0,"5"4"-4"0,-9 19 17 15,0 0-20-15,0 0 1 16,0 11 1-16,0 13 0 16,0 11-7-16,0 11 1 0,-9 4 4 15,-4 5 0-15,-4-5-2 16,-5 1 0-16,-4 3 0 15,-5 0 0-15,-4 0 0 16,1-7 0-16,3-12 0 16,5-12 0-16,0-15-3 15,-1-16 1-15,6-15-3 16,-1-8 1-16,0-16-1 16,-4-7 0-16,0 8 1 15,0 3 0-15,-5 8 4 16,0 8 0-16,5 7 2 15,0 9 1-15,4 3 0 16,5 8 0-16,8 0-2 16,5-4 1-16,17 4-2 15,17-4 1-15,14-3-2 16,0-9 1-16,4 1-1 16,4-1 1-16,0 0 0 0,5-3 1 15,4 0-7 1,0-1 0-16,0-3-7 0,-4 0 1 15</inkml:trace>
          <inkml:trace contextRef="#ctx0" brushRef="#br0" timeOffset="1277.1255">333 657 24 0,'-13'-8'12'0,"18"8"-6"15,-1-7 21-15,9-1-25 16,0 0 0-16,0-4 0 16,5 8 0-16,-1-7-3 15,5 3 1-15,0 4 1 16,0-4 0-16,-9 8-5 16,9 4 1-16,-14-4-4 15,1 8 0-15,-9 0-1 16,-9 3 1-16,-4 5 1 0,-13 3 1 15,-9 5 5-15,5-1 0 16,3 4 6-16,6-4 0 16,3-3 1-16,9-5 1 15,5-7-2-15,8 0 0 16,14-16-2-16,8-4 0 16,5 1-7-16,3-5 1 15,1-3-8-15,5-4 1 16</inkml:trace>
          <inkml:trace contextRef="#ctx0" brushRef="#br0" timeOffset="991.298">613 265 17 0,'0'-11'8'0,"4"-5"2"0,-4 8 3 31,4 12-7-31,-4 8 0 16,0 7 2-16,0 16 1 16,0 23-12-16,0 12 0 15,-8 16 7-15,3 3 1 16,-3-8-4-16,-1-7 1 15,0-12-1-15,5-12 0 0,-5-11-2 16,0-20 1-16,1-15-4 16,-6-11 1-16,-3-13-6 15,0-7 0-15,-5-4-2 16,4 0 1-16</inkml:trace>
          <inkml:trace contextRef="#ctx0" brushRef="#br0" timeOffset="2930.203">-430 261 17 0,'-22'0'8'0,"0"12"3"0,14-8-1 16,-6 4-5-16,-3 3 0 15,-5 5 3-15,-4 7 0 16,0 8-10-16,0 16 1 16,4 7 6-16,0 8 1 0,9 8-4 15,0-4 1-15,4 0-2 16,5-4 1-16,13-4-1 16,12-4 0-16,19-7-1 15,8-8 1-15,4-1-9 16,9 1 1-16,4-4-4 15,-12-8 0-15</inkml:trace>
        </inkml:traceGroup>
        <inkml:traceGroup>
          <inkml:annotationXML>
            <emma:emma xmlns:emma="http://www.w3.org/2003/04/emma" version="1.0">
              <emma:interpretation id="{FFF29CB6-05C2-4553-8550-262E0DA668EE}" emma:medium="tactile" emma:mode="ink">
                <msink:context xmlns:msink="http://schemas.microsoft.com/ink/2010/main" type="inkWord" rotatedBoundingBox="13976,10543 14372,10527 14400,11219 14003,11235"/>
              </emma:interpretation>
            </emma:emma>
          </inkml:annotationXML>
          <inkml:trace contextRef="#ctx0" brushRef="#br0" timeOffset="1668.7222">892 215 28 0,'-9'-8'14'0,"13"-3"-7"16,-8 11 18-16,-5 3-23 15,5 1 0-15,-9 4 0 16,0 0 1-16,-5 19-4 15,1 8 0-15,4 4 2 16,0 7 0-16,0 12-1 16,4 1 0-16,-4 3 0 15,0-8 0-15,4-4 0 16,0 1 0-16,1-9 1 16,8-11 0-16,4 0-1 15,9-7 1-15,9-5 0 16,4-3 1-16,9-5-1 0,0-7 0 15,0 0 0 1,0 0 0-16,4-4-1 0,-4-4 1 16,-5-4-1-16,-8-3 1 15,-4 3-1-15,-5 0 1 16,-9 0 0-16,-8 8 1 16,-9 0-5-16,-5 0 0 15,1 0-7-15,-1-4 1 16,5 1-3-16,0-13 1 15</inkml:trace>
          <inkml:trace contextRef="#ctx0" brushRef="#br0" timeOffset="1877.594">1088 436 40 0,'0'-27'20'0,"0"27"-23"16,-4 4 38-16,-9 7-31 16,-5 1 0-16,-4 3 1 15,-8 1 1-15,-5 0-8 16,-4-1 0-16,-1-3 5 15,1-5 0-15,9 5-2 16,12-4 0-16,14-4-1 16,13 3 0-16,17 5 0 15,13 4 0-15,13 3-6 16,9 0 0-16,-4 1-8 16,4-5 0-16</inkml:trace>
        </inkml:traceGroup>
        <inkml:traceGroup>
          <inkml:annotationXML>
            <emma:emma xmlns:emma="http://www.w3.org/2003/04/emma" version="1.0">
              <emma:interpretation id="{A2037677-7363-41FF-AEDE-30B51D7F6843}" emma:medium="tactile" emma:mode="ink">
                <msink:context xmlns:msink="http://schemas.microsoft.com/ink/2010/main" type="inkWord" rotatedBoundingBox="14450,10325 16349,10249 16400,11515 14501,11591"/>
              </emma:interpretation>
            </emma:emma>
          </inkml:annotationXML>
          <inkml:trace contextRef="#ctx0" brushRef="#br0" timeOffset="4116.4356">1555 541 34 0,'-22'11'17'0,"22"-11"-16"0,4-4 30 15,5-3-29-15,9-13 0 0,8 1 1 16,13 0 0-16,18-9-4 16,13-3 0-16,-9-4 3 15,4 1 0-15,-4-1-1 16,5 11 0-16,-10 5 0 15,-3 0 1-15,-10 3-1 16,-8 1 0-16,-9 3-4 16,-13 12 0-16,-13 0-6 15,-8 4 0-15,-10 11-4 16,-4 5 0-16</inkml:trace>
          <inkml:trace contextRef="#ctx0" brushRef="#br0" timeOffset="3890.5387">1681 199 25 0,'-4'0'12'0,"43"-7"-3"0,-21 3 15 16,-1-4-22-16,9 0 0 15,9-7 0-15,0 3 1 0,4-11-4 16,5 3 1-16,-5 5 1 16,-4-1 1-16,0 9-2 15,-9 3 1-15,-8 4-4 16,-9 0 1-16,-9 8-4 15,-5-5 1-15,-4 1-3 16,-4-4 0-16,5-4-1 16,-5 1 0-16,4-9 3 15,0 0 1-15,5-3 5 16,-1-5 1-16,5 1 4 16,0 0 0-16,0 7 3 15,5 4 0-15,-5 8 0 16,0 0 0-16,0 12-4 15,0 7 1-15,0 5-2 16,-5 7 1-16,1 0-3 16,0-4 0-16,-5 4-2 15,0 0 0-15,-4 4-5 16,0-4 0-16,0-4-5 0,-9 0 1 16</inkml:trace>
          <inkml:trace contextRef="#ctx0" brushRef="#br0" timeOffset="5422.4806">2000 552 23 0,'0'-27'11'0,"4"0"-3"0,-4 19 11 0,0 1-16 16,0 3 1-16,0 0 0 15,-4 4 0-15,0 11-6 16,-1 5 1-16,1 7 3 16,-5 8 1-16,-4-4-3 15,-4 12 1-15,-10-4-1 16,1 4 1-16,0 0-1 16,-5-5 0-16,1-6 0 15,4-5 1-15,8-4-1 16,5-3 0-16,13-5-2 15,9-7 1-15,8-4-5 16,5-11 0-16,4-9-2 16,1 1 0-16,-1-4 0 15,-4-1 1-15,-5 5 4 16,-4 3 0-16,-9 9 7 16,5-1 1-16,-9 8 2 0,0 0 1 15,0 8 0-15,0 3 0 16,0 16-3-16,-4 5 0 0,-1 14-3 15,1 16 1 1,0 4-1-16,-1 8 0 16,1-12-1-16,4-12 0 15,0-15 0-15,0-12 1 16,0-19-1-16,4-15 1 0,5-17-4 16,0-6 1-16,4-5-3 15,-4-4 0-15,4 8-4 16,0 4 1-16,0 0-4 15,4 4 1-15,5-4 0 16,0-4 1-16,0 4 4 16,0 0 0-16,-5 0 6 15,1 0 0-15,-5 4 6 16,0 7 1-16,-9 5 1 16,-4 7 1-16,-9 8-2 15,-4 4 1-15,-4 4-4 16,-9 7 0-16,-1 5-3 15,-3-5 0-15,-5-3 0 16,4-1 0-16,1-7-1 16,8 0 1-16,5-4-1 15,4 0 0-15,13 4-1 16,13 0 1-16,4-4-1 0,9 4 1 16,9 4-3-1,9 3 0-15,4-3-7 0,0 0 0 16,0 3-3-16,-18-11 0 15</inkml:trace>
          <inkml:trace contextRef="#ctx0" brushRef="#br0" timeOffset="4686.7359">1869 510 24 0,'-9'-12'12'0,"18"20"-4"0,-9-4 19 16,-4 7-24-16,4 5 0 16,0-1 0-16,-5 9 1 15,1-5-6-15,4-4 1 16,0 5 3-16,0-8 0 0,4 3-4 16,5-11 1-16,0-8-4 15,-1-4 1-15,-3-7-1 16,4-5 1-16,-1 1-1 15,-3 3 0-15,3-7 4 16,1-4 1-16,0 8 3 16,0-1 1-16,-1 5 0 15,1-1 0-15,4 5 0 16,0-1 0-16,0 4-3 16,-4 4 1-16,0 0-2 15,-5 4 1-15,-4 4-1 16,-4 12 1-16,-5 7-1 15,-8 12 0-15,-10 8 0 16,-3-1 0-16,-1 1 0 16,5-8 1-16,4-4-1 15,9-4 0-15,9-11 0 16,8-5 1-16,5-11 0 0,8-4 0 16,1-3 0-16,4-9 0 15,-5-3-1-15,-4-1 0 16,0 1-5-16,0 0 1 15,-4 7-7-15,0 0 0 16</inkml:trace>
          <inkml:trace contextRef="#ctx0" brushRef="#br0" timeOffset="6097.7672">1407 816 37 0,'-13'-8'18'0,"47"28"-20"0,-25-13 26 15,4 5-24-15,0-4 0 16,5 3-1-16,4 5 0 16,-1 7 1-16,1 0 1 15,-4 5-2-15,-1-1 1 16,-8-4-1-16,-9 0 0 16,-9-3 0-16,-8-5 1 15,-10-3-1-15,-12-4 0 0,0-1 0 16,-5 1 1-16,-4-4 2 15,0 0 1-15,9 0 0 16,4 0 0-16,9-1 0 16,13 1 1-16,17 4-1 15,14-8 1-15,8 0-3 16,22 4 1-16,17-8-2 16,18 4 0-16,22 0 0 15,4-4 0-15,26-7 0 16,9-13 0-16,5-3 1 15,-14-12 1-15,-4 12-2 16,-14-8 0-16,-12 4-9 16,-13 12 0-16,-31 3-3 15,-22-3 0-15</inkml:trace>
          <inkml:trace contextRef="#ctx0" brushRef="#br0" timeOffset="5692.1243">1367 405 40 0,'-8'-8'20'0,"16"4"-29"16,-8 4 38-16,5 4-29 15,-1 4 0-15,5 7-20 16,4 16 1-16</inkml:trace>
          <inkml:trace contextRef="#ctx0" brushRef="#br0" timeOffset="6622.2129">2694 269 33 0,'-9'-27'16'0,"48"8"-13"15,-17 19 26-15,13 4-27 0,8 3 1 16,5 13 1-16,0 15 0 15,9 15-5-15,-9 16 0 16,-9 8 4-16,-17 19 0 16,-22-8-1-16,-17-4 1 15,-14-3-8-15,-17-8 1 16,-9 7-9-16,-4-22 1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534F6-DF3B-4BD8-9758-18C70BFF1863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CCA8F-805B-4FD4-9F8C-3E5887BF1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F3DB837-B2DB-1C4E-8E55-0B04D8EC85DD}" type="slidenum">
              <a:rPr lang="en-GB"/>
              <a:pPr/>
              <a:t>40</a:t>
            </a:fld>
            <a:endParaRPr lang="en-GB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7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A1B0-862D-4909-A7DB-D8ADA062DFCA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587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68564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913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5858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417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57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E75429-E8E6-DA48-8FC8-D2A1640A9D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2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5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7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4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7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7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pku.edu.cn/teachers/yaoy/Fall2014" TargetMode="External"/><Relationship Id="rId2" Type="http://schemas.openxmlformats.org/officeDocument/2006/relationships/hyperlink" Target="mailto:yuany@math.pku.edu.c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banshu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2.wmf"/><Relationship Id="rId10" Type="http://schemas.openxmlformats.org/officeDocument/2006/relationships/image" Target="../media/image54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2760" y="1077209"/>
            <a:ext cx="9828056" cy="2262781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rgbClr val="C00000"/>
                </a:solidFill>
              </a:rPr>
              <a:t>A Mathematical Introduction to Data </a:t>
            </a:r>
            <a:r>
              <a:rPr lang="en-US" altLang="zh-CN" sz="3600" dirty="0" smtClean="0">
                <a:solidFill>
                  <a:srgbClr val="C00000"/>
                </a:solidFill>
              </a:rPr>
              <a:t>Science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Lecture </a:t>
            </a:r>
            <a:r>
              <a:rPr lang="en-US" altLang="zh-CN" dirty="0" smtClean="0"/>
              <a:t>1: </a:t>
            </a:r>
            <a:r>
              <a:rPr lang="en-US" altLang="zh-CN" dirty="0" smtClean="0"/>
              <a:t>PCA/MDS and High Dimensionality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880965"/>
            <a:ext cx="8915399" cy="2022698"/>
          </a:xfrm>
        </p:spPr>
        <p:txBody>
          <a:bodyPr/>
          <a:lstStyle/>
          <a:p>
            <a:r>
              <a:rPr lang="en-US" altLang="zh-CN" dirty="0" smtClean="0"/>
              <a:t>Yuan Yao </a:t>
            </a:r>
          </a:p>
          <a:p>
            <a:r>
              <a:rPr lang="en-US" altLang="zh-CN" dirty="0" smtClean="0"/>
              <a:t>Peking University</a:t>
            </a:r>
          </a:p>
          <a:p>
            <a:r>
              <a:rPr lang="en-US" altLang="zh-TW" dirty="0" smtClean="0"/>
              <a:t>2015.5.5.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5389376"/>
            <a:ext cx="1015873" cy="10285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/>
              <p14:cNvContentPartPr/>
              <p14:nvPr/>
            </p14:nvContentPartPr>
            <p14:xfrm>
              <a:off x="4534917" y="3705334"/>
              <a:ext cx="1361160" cy="4579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1237" y="3694174"/>
                <a:ext cx="1389960" cy="483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5513072"/>
            <a:ext cx="3048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3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82" y="79094"/>
            <a:ext cx="9137653" cy="67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1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62" y="85576"/>
            <a:ext cx="9186900" cy="67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8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93074"/>
            <a:ext cx="8895842" cy="6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0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43" y="32386"/>
            <a:ext cx="9197730" cy="68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7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591" y="83763"/>
            <a:ext cx="9213494" cy="67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6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10" y="152632"/>
            <a:ext cx="9123484" cy="67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44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Any principles underlying these tricks?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Dimensionality reduction formed in geometry and optimization</a:t>
            </a:r>
          </a:p>
          <a:p>
            <a:r>
              <a:rPr lang="en-US" altLang="zh-CN" dirty="0" smtClean="0"/>
              <a:t>Statistics: Fisher’s maximal likelihood estimate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092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02" y="188038"/>
            <a:ext cx="8794024" cy="648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53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63" y="63179"/>
            <a:ext cx="9156149" cy="67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3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77" y="48861"/>
            <a:ext cx="9125435" cy="672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7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Short Course Information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Instructor: </a:t>
            </a:r>
            <a:r>
              <a:rPr lang="zh-CN" altLang="en-US" dirty="0" smtClean="0"/>
              <a:t>姚远</a:t>
            </a:r>
            <a:endParaRPr lang="en-US" altLang="zh-CN" dirty="0" smtClean="0"/>
          </a:p>
          <a:p>
            <a:r>
              <a:rPr lang="en-US" altLang="zh-CN" dirty="0" smtClean="0"/>
              <a:t>Email: </a:t>
            </a:r>
            <a:r>
              <a:rPr lang="en-US" altLang="zh-CN" dirty="0" smtClean="0">
                <a:hlinkClick r:id="rId2"/>
              </a:rPr>
              <a:t>yuany@math.pku.edu.cn</a:t>
            </a:r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PKU-</a:t>
            </a:r>
            <a:r>
              <a:rPr lang="en-US" altLang="zh-CN" dirty="0" smtClean="0"/>
              <a:t>Course </a:t>
            </a:r>
            <a:r>
              <a:rPr lang="en-US" altLang="zh-CN" dirty="0" smtClean="0"/>
              <a:t>Website: </a:t>
            </a:r>
            <a:r>
              <a:rPr lang="en-US" altLang="zh-CN" dirty="0" smtClean="0">
                <a:hlinkClick r:id="rId3"/>
              </a:rPr>
              <a:t>http://www.math.pku.edu.cn/teachers/yaoy/Fall2014</a:t>
            </a:r>
            <a:endParaRPr lang="en-US" altLang="zh-CN" dirty="0" smtClean="0"/>
          </a:p>
          <a:p>
            <a:r>
              <a:rPr lang="en-US" altLang="zh-CN" dirty="0" err="1" smtClean="0"/>
              <a:t>Ebanshu</a:t>
            </a:r>
            <a:r>
              <a:rPr lang="en-US" altLang="zh-CN" dirty="0" smtClean="0"/>
              <a:t> public lectures: </a:t>
            </a:r>
            <a:r>
              <a:rPr lang="en-US" altLang="zh-CN" dirty="0" smtClean="0">
                <a:hlinkClick r:id="rId4"/>
              </a:rPr>
              <a:t>http://www.ebanshu.com/</a:t>
            </a:r>
            <a:endParaRPr lang="en-US" altLang="zh-CN" dirty="0" smtClean="0"/>
          </a:p>
          <a:p>
            <a:r>
              <a:rPr lang="en-US" altLang="zh-CN" dirty="0" smtClean="0"/>
              <a:t>Time &amp; Venue: </a:t>
            </a:r>
          </a:p>
          <a:p>
            <a:pPr lvl="1"/>
            <a:r>
              <a:rPr lang="en-US" altLang="zh-CN" dirty="0" smtClean="0"/>
              <a:t>Lecture </a:t>
            </a:r>
            <a:r>
              <a:rPr lang="en-US" altLang="zh-CN" dirty="0" smtClean="0"/>
              <a:t>1, 2, 3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May 5, 6, 7</a:t>
            </a:r>
            <a:r>
              <a:rPr lang="en-US" altLang="zh-CN" dirty="0" smtClean="0"/>
              <a:t>; 3-5pm, 107 Hung-</a:t>
            </a:r>
            <a:r>
              <a:rPr lang="en-US" altLang="zh-CN" dirty="0" err="1" smtClean="0"/>
              <a:t>Ching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Bldg</a:t>
            </a:r>
            <a:r>
              <a:rPr lang="en-US" altLang="zh-CN" dirty="0" smtClean="0"/>
              <a:t>, </a:t>
            </a:r>
            <a:r>
              <a:rPr lang="en-US" altLang="zh-CN" dirty="0" smtClean="0"/>
              <a:t>NCU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244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Fisher’s Principle of Maximum </a:t>
            </a:r>
            <a:r>
              <a:rPr lang="en-US" altLang="zh-CN" dirty="0"/>
              <a:t>L</a:t>
            </a:r>
            <a:r>
              <a:rPr lang="en-US" altLang="zh-CN" dirty="0" smtClean="0"/>
              <a:t>ikelihood Estimate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6868895" cy="860400"/>
          </a:xfrm>
        </p:spPr>
        <p:txBody>
          <a:bodyPr/>
          <a:lstStyle/>
          <a:p>
            <a:r>
              <a:rPr lang="en-US" altLang="zh-CN" dirty="0" smtClean="0"/>
              <a:t>Ronald Fisher: On the Mathematical Foundations of Theoretical Statistics, 1921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87" y="3713441"/>
            <a:ext cx="2268013" cy="31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27" y="693437"/>
            <a:ext cx="10080170" cy="50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7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301" y="3077524"/>
            <a:ext cx="8351740" cy="861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43" y="465124"/>
            <a:ext cx="9725771" cy="1953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690" y="4632321"/>
            <a:ext cx="2726658" cy="761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690" y="5291394"/>
            <a:ext cx="4660574" cy="711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514" y="6094405"/>
            <a:ext cx="5462630" cy="6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55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Asymptotic properties of MLE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5102492"/>
            <a:ext cx="8915400" cy="80873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Yet with a finite sample, MLE might not be good!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83" y="1568134"/>
            <a:ext cx="9054317" cy="31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60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 curses of high dimensionality for MLE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Stein’s Phenomenon</a:t>
            </a:r>
            <a:r>
              <a:rPr lang="en-US" altLang="zh-CN" dirty="0" smtClean="0"/>
              <a:t>: sample mean may have more ‘risks’ (mean square error) than some biased estimators (e.g. shrinkage)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Random Matrix Theory</a:t>
            </a:r>
            <a:r>
              <a:rPr lang="en-US" altLang="zh-CN" dirty="0" smtClean="0"/>
              <a:t>: PCA via sample covariance might tell you nothing more than noise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4" y="3308592"/>
            <a:ext cx="2289570" cy="3549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293" y="3431210"/>
            <a:ext cx="2447707" cy="342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75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Stein’s Phenomenon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9292" y="3530128"/>
            <a:ext cx="9145319" cy="188646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Risk of Estimators and Inadmissibility</a:t>
            </a:r>
          </a:p>
          <a:p>
            <a:r>
              <a:rPr lang="en-US" altLang="zh-CN" dirty="0" smtClean="0"/>
              <a:t>Linear Estimators (MLE is a special case)</a:t>
            </a:r>
          </a:p>
          <a:p>
            <a:r>
              <a:rPr lang="en-US" altLang="zh-CN" dirty="0" smtClean="0"/>
              <a:t>James-Stein Estimators</a:t>
            </a:r>
          </a:p>
          <a:p>
            <a:r>
              <a:rPr lang="en-US" altLang="zh-CN" dirty="0" smtClean="0"/>
              <a:t>Soft- and Hard-</a:t>
            </a:r>
            <a:r>
              <a:rPr lang="en-US" altLang="zh-CN" dirty="0" err="1" smtClean="0"/>
              <a:t>Thresholding</a:t>
            </a:r>
            <a:r>
              <a:rPr lang="en-US" altLang="zh-CN" dirty="0" smtClean="0"/>
              <a:t> Estimators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30" y="3308592"/>
            <a:ext cx="2289570" cy="354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2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Risk and Bias-Variance Decomposition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267" y="4002924"/>
            <a:ext cx="9029210" cy="17906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267" y="1755651"/>
            <a:ext cx="9037825" cy="18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07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17" y="716394"/>
            <a:ext cx="9328995" cy="237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08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63" y="137341"/>
            <a:ext cx="9879107" cy="2099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63" y="2465057"/>
            <a:ext cx="9960223" cy="2678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58" y="5066211"/>
            <a:ext cx="4552000" cy="922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615" y="5988795"/>
            <a:ext cx="9019718" cy="7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MLE (sample mean + covariance) might not be the best!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90" y="2133600"/>
            <a:ext cx="9396522" cy="14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36" y="628213"/>
            <a:ext cx="8911687" cy="932731"/>
          </a:xfrm>
        </p:spPr>
        <p:txBody>
          <a:bodyPr/>
          <a:lstStyle/>
          <a:p>
            <a:r>
              <a:rPr lang="en-US" altLang="zh-CN" dirty="0" smtClean="0"/>
              <a:t>Main Content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46" y="1679608"/>
            <a:ext cx="8983085" cy="43502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Lecture </a:t>
            </a:r>
            <a:r>
              <a:rPr lang="en-US" altLang="zh-CN" dirty="0" smtClean="0"/>
              <a:t>1: Sample mean and Covariance (PCA/MDS):  Fisher’s Principle of Maximum Likelihood Estimate, yet things might go wrong --</a:t>
            </a:r>
          </a:p>
          <a:p>
            <a:pPr lvl="1"/>
            <a:r>
              <a:rPr lang="en-US" altLang="zh-CN" dirty="0" smtClean="0"/>
              <a:t>Stein’s </a:t>
            </a:r>
            <a:r>
              <a:rPr lang="en-US" altLang="zh-CN" dirty="0"/>
              <a:t>phenomenon and shrinkage</a:t>
            </a:r>
          </a:p>
          <a:p>
            <a:pPr lvl="1"/>
            <a:r>
              <a:rPr lang="en-US" altLang="zh-CN" dirty="0" smtClean="0"/>
              <a:t>Random matrix theory and failure of PCA</a:t>
            </a:r>
          </a:p>
          <a:p>
            <a:r>
              <a:rPr lang="en-US" altLang="zh-CN" dirty="0" smtClean="0"/>
              <a:t>Lecture 2: Generalized PCA/MDS</a:t>
            </a:r>
          </a:p>
          <a:p>
            <a:pPr lvl="1"/>
            <a:r>
              <a:rPr lang="en-US" altLang="zh-CN" dirty="0"/>
              <a:t>R</a:t>
            </a:r>
            <a:r>
              <a:rPr lang="en-US" altLang="zh-CN" dirty="0" smtClean="0"/>
              <a:t>andom projections and compressed sensing</a:t>
            </a:r>
          </a:p>
          <a:p>
            <a:pPr lvl="1"/>
            <a:r>
              <a:rPr lang="en-US" altLang="zh-CN" dirty="0" smtClean="0"/>
              <a:t>PCA/MDS with uncertainty</a:t>
            </a:r>
          </a:p>
          <a:p>
            <a:pPr lvl="1"/>
            <a:r>
              <a:rPr lang="en-US" altLang="zh-CN" dirty="0" smtClean="0"/>
              <a:t>Nonlinear manifold learning</a:t>
            </a:r>
          </a:p>
          <a:p>
            <a:r>
              <a:rPr lang="en-US" altLang="zh-CN" dirty="0" smtClean="0"/>
              <a:t>Lecture 3: </a:t>
            </a:r>
            <a:r>
              <a:rPr lang="en-US" altLang="zh-CN" dirty="0" smtClean="0"/>
              <a:t>Topological </a:t>
            </a:r>
            <a:r>
              <a:rPr lang="en-US" altLang="zh-CN" dirty="0" smtClean="0"/>
              <a:t>and geometric structures of data</a:t>
            </a:r>
          </a:p>
          <a:p>
            <a:pPr lvl="1"/>
            <a:r>
              <a:rPr lang="en-US" altLang="zh-CN" dirty="0" smtClean="0"/>
              <a:t>From graphs to </a:t>
            </a:r>
            <a:r>
              <a:rPr lang="en-US" altLang="zh-CN" dirty="0" err="1" smtClean="0"/>
              <a:t>simplicial</a:t>
            </a:r>
            <a:r>
              <a:rPr lang="en-US" altLang="zh-CN" dirty="0" smtClean="0"/>
              <a:t> </a:t>
            </a:r>
            <a:r>
              <a:rPr lang="en-US" altLang="zh-CN" dirty="0" smtClean="0"/>
              <a:t>complexes</a:t>
            </a:r>
          </a:p>
          <a:p>
            <a:pPr lvl="1"/>
            <a:r>
              <a:rPr lang="en-US" altLang="zh-CN" dirty="0" smtClean="0"/>
              <a:t>Persistent homology, exterior calculus, </a:t>
            </a:r>
            <a:r>
              <a:rPr lang="en-US" altLang="zh-CN" dirty="0" err="1" smtClean="0"/>
              <a:t>cohomology</a:t>
            </a:r>
            <a:r>
              <a:rPr lang="en-US" altLang="zh-CN" dirty="0" smtClean="0"/>
              <a:t>, etc.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7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66" y="711946"/>
            <a:ext cx="9603870" cy="30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92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4327694"/>
            <a:ext cx="8915400" cy="1583527"/>
          </a:xfrm>
        </p:spPr>
        <p:txBody>
          <a:bodyPr/>
          <a:lstStyle/>
          <a:p>
            <a:r>
              <a:rPr lang="en-US" altLang="zh-CN" dirty="0" smtClean="0"/>
              <a:t>E.g. assume the sample has unit-variance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81" y="561541"/>
            <a:ext cx="9385808" cy="3472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30" y="4850068"/>
            <a:ext cx="7694218" cy="915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585" y="4294070"/>
            <a:ext cx="1568468" cy="3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6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293267" cy="1280890"/>
          </a:xfrm>
        </p:spPr>
        <p:txBody>
          <a:bodyPr/>
          <a:lstStyle/>
          <a:p>
            <a:r>
              <a:rPr lang="en-US" altLang="zh-CN" dirty="0" smtClean="0"/>
              <a:t>Linear Estimators are mostly </a:t>
            </a:r>
            <a:r>
              <a:rPr lang="en-US" altLang="zh-CN" dirty="0" smtClean="0">
                <a:solidFill>
                  <a:srgbClr val="FF0000"/>
                </a:solidFill>
              </a:rPr>
              <a:t>inadmissible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37" y="2396342"/>
            <a:ext cx="2603534" cy="573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272" y="1909019"/>
            <a:ext cx="2614792" cy="453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894" y="2854070"/>
            <a:ext cx="7659320" cy="810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743" y="3810351"/>
            <a:ext cx="9526449" cy="17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43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Stein’s Unbiased Risk Estimate (SURE)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W.L.G. assume unit variance, 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78" y="2133600"/>
            <a:ext cx="1568468" cy="36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677344"/>
            <a:ext cx="9226264" cy="27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39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4704624"/>
            <a:ext cx="8915400" cy="1206598"/>
          </a:xfrm>
        </p:spPr>
        <p:txBody>
          <a:bodyPr/>
          <a:lstStyle/>
          <a:p>
            <a:r>
              <a:rPr lang="en-US" altLang="zh-CN" dirty="0" smtClean="0"/>
              <a:t>Note that soft-</a:t>
            </a:r>
            <a:r>
              <a:rPr lang="en-US" altLang="zh-CN" dirty="0" err="1" smtClean="0"/>
              <a:t>thresholding</a:t>
            </a:r>
            <a:r>
              <a:rPr lang="en-US" altLang="zh-CN" dirty="0" smtClean="0"/>
              <a:t> solves </a:t>
            </a:r>
            <a:r>
              <a:rPr lang="en-US" altLang="zh-CN" dirty="0" smtClean="0">
                <a:solidFill>
                  <a:srgbClr val="FF0000"/>
                </a:solidFill>
              </a:rPr>
              <a:t>LASSO</a:t>
            </a:r>
            <a:r>
              <a:rPr lang="en-US" altLang="zh-CN" dirty="0" smtClean="0"/>
              <a:t> while hard-</a:t>
            </a:r>
            <a:r>
              <a:rPr lang="en-US" altLang="zh-CN" dirty="0" err="1" smtClean="0"/>
              <a:t>thresholding</a:t>
            </a:r>
            <a:r>
              <a:rPr lang="en-US" altLang="zh-CN" dirty="0" smtClean="0"/>
              <a:t> solves </a:t>
            </a:r>
            <a:r>
              <a:rPr lang="en-US" altLang="zh-CN" dirty="0" smtClean="0">
                <a:solidFill>
                  <a:srgbClr val="FF0000"/>
                </a:solidFill>
              </a:rPr>
              <a:t>L0-penalization</a:t>
            </a:r>
            <a:r>
              <a:rPr lang="en-US" altLang="zh-CN" dirty="0" smtClean="0"/>
              <a:t> (nonconvex)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51894"/>
            <a:ext cx="9086712" cy="40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7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Risk of James-Stein Estimator 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482" y="1535635"/>
            <a:ext cx="9092571" cy="1691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685" y="3226927"/>
            <a:ext cx="4976163" cy="322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97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Risk of Soft-</a:t>
            </a:r>
            <a:r>
              <a:rPr lang="en-US" altLang="zh-CN" dirty="0" err="1" smtClean="0"/>
              <a:t>Thresholding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6250727"/>
            <a:ext cx="8915400" cy="607273"/>
          </a:xfrm>
        </p:spPr>
        <p:txBody>
          <a:bodyPr/>
          <a:lstStyle/>
          <a:p>
            <a:r>
              <a:rPr lang="en-US" altLang="zh-CN" dirty="0" smtClean="0"/>
              <a:t>Soft is better than JS for sparse signal O(k log p) &lt; O(p)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236344"/>
            <a:ext cx="8508806" cy="48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3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*Risk Comparison Between Soft- and Hard-</a:t>
            </a:r>
            <a:r>
              <a:rPr lang="en-US" altLang="zh-CN" dirty="0" err="1" smtClean="0"/>
              <a:t>Thresholding</a:t>
            </a:r>
            <a:r>
              <a:rPr lang="en-US" altLang="zh-CN" dirty="0" smtClean="0"/>
              <a:t> [</a:t>
            </a:r>
            <a:r>
              <a:rPr lang="en-US" altLang="zh-CN" dirty="0" err="1" smtClean="0"/>
              <a:t>Johnstone</a:t>
            </a:r>
            <a:r>
              <a:rPr lang="en-US" altLang="zh-CN" dirty="0" smtClean="0"/>
              <a:t>, GE]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974786"/>
            <a:ext cx="7805960" cy="46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30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1" y="1178551"/>
            <a:ext cx="8915399" cy="1468800"/>
          </a:xfrm>
        </p:spPr>
        <p:txBody>
          <a:bodyPr/>
          <a:lstStyle/>
          <a:p>
            <a:r>
              <a:rPr lang="en-US" altLang="zh-CN" dirty="0" smtClean="0"/>
              <a:t>Random Matrix Theory and PCA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2102854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293" y="3431210"/>
            <a:ext cx="2447707" cy="342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18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noFill/>
        </p:spPr>
        <p:txBody>
          <a:bodyPr/>
          <a:lstStyle/>
          <a:p>
            <a:r>
              <a:rPr lang="en-US" dirty="0">
                <a:solidFill>
                  <a:srgbClr val="0D30FF"/>
                </a:solidFill>
                <a:latin typeface="Comic Sans MS" charset="0"/>
              </a:rPr>
              <a:t>Principal Component Analysis (PCA)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333500"/>
            <a:ext cx="7848600" cy="5334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Principal Component Analysis (PCA)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725" name="Picture 4" descr="img1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00083" y="4114801"/>
            <a:ext cx="2171700" cy="2162175"/>
          </a:xfrm>
        </p:spPr>
      </p:pic>
      <p:sp>
        <p:nvSpPr>
          <p:cNvPr id="30726" name="Line 5"/>
          <p:cNvSpPr>
            <a:spLocks noChangeShapeType="1"/>
          </p:cNvSpPr>
          <p:nvPr/>
        </p:nvSpPr>
        <p:spPr bwMode="auto">
          <a:xfrm flipV="1">
            <a:off x="2742883" y="33528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2133283" y="64008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8" name="Line 7"/>
          <p:cNvSpPr>
            <a:spLocks noChangeShapeType="1"/>
          </p:cNvSpPr>
          <p:nvPr/>
        </p:nvSpPr>
        <p:spPr bwMode="auto">
          <a:xfrm flipV="1">
            <a:off x="3200083" y="4419600"/>
            <a:ext cx="2362200" cy="1447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9" name="Line 8"/>
          <p:cNvSpPr>
            <a:spLocks noChangeShapeType="1"/>
          </p:cNvSpPr>
          <p:nvPr/>
        </p:nvSpPr>
        <p:spPr bwMode="auto">
          <a:xfrm flipH="1" flipV="1">
            <a:off x="3733483" y="4267200"/>
            <a:ext cx="838200" cy="1447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0" name="Oval 9"/>
          <p:cNvSpPr>
            <a:spLocks noChangeArrowheads="1"/>
          </p:cNvSpPr>
          <p:nvPr/>
        </p:nvSpPr>
        <p:spPr bwMode="auto">
          <a:xfrm rot="-1976953">
            <a:off x="3276283" y="4953000"/>
            <a:ext cx="2057400" cy="609600"/>
          </a:xfrm>
          <a:prstGeom prst="ellipse">
            <a:avLst/>
          </a:prstGeom>
          <a:noFill/>
          <a:ln w="12700">
            <a:solidFill>
              <a:srgbClr val="00FF00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4" name="Text Box 23"/>
          <p:cNvSpPr txBox="1">
            <a:spLocks noChangeArrowheads="1"/>
          </p:cNvSpPr>
          <p:nvPr/>
        </p:nvSpPr>
        <p:spPr bwMode="auto">
          <a:xfrm>
            <a:off x="7292147" y="6243628"/>
            <a:ext cx="284127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One </a:t>
            </a:r>
            <a:r>
              <a:rPr lang="en-US" dirty="0"/>
              <a:t>Dimensional Manifold</a:t>
            </a:r>
            <a:endParaRPr lang="en-US" dirty="0"/>
          </a:p>
        </p:txBody>
      </p:sp>
      <p:grpSp>
        <p:nvGrpSpPr>
          <p:cNvPr id="2" name="Group 27"/>
          <p:cNvGrpSpPr/>
          <p:nvPr/>
        </p:nvGrpSpPr>
        <p:grpSpPr>
          <a:xfrm>
            <a:off x="6934200" y="3424227"/>
            <a:ext cx="2743200" cy="2819400"/>
            <a:chOff x="5410200" y="3048000"/>
            <a:chExt cx="2743200" cy="2819400"/>
          </a:xfrm>
        </p:grpSpPr>
        <p:sp>
          <p:nvSpPr>
            <p:cNvPr id="30731" name="Line 10"/>
            <p:cNvSpPr>
              <a:spLocks noChangeShapeType="1"/>
            </p:cNvSpPr>
            <p:nvPr/>
          </p:nvSpPr>
          <p:spPr bwMode="auto">
            <a:xfrm flipV="1">
              <a:off x="5867400" y="3048000"/>
              <a:ext cx="0" cy="281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2" name="Line 11"/>
            <p:cNvSpPr>
              <a:spLocks noChangeShapeType="1"/>
            </p:cNvSpPr>
            <p:nvPr/>
          </p:nvSpPr>
          <p:spPr bwMode="auto">
            <a:xfrm>
              <a:off x="5410200" y="5638800"/>
              <a:ext cx="2743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 rot="-4487457">
              <a:off x="6324600" y="3581400"/>
              <a:ext cx="1447800" cy="1447800"/>
              <a:chOff x="4080" y="2832"/>
              <a:chExt cx="912" cy="912"/>
            </a:xfrm>
          </p:grpSpPr>
          <p:sp>
            <p:nvSpPr>
              <p:cNvPr id="30737" name="Oval 13"/>
              <p:cNvSpPr>
                <a:spLocks noChangeArrowheads="1"/>
              </p:cNvSpPr>
              <p:nvPr/>
            </p:nvSpPr>
            <p:spPr bwMode="auto">
              <a:xfrm>
                <a:off x="4080" y="28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8" name="Oval 14"/>
              <p:cNvSpPr>
                <a:spLocks noChangeArrowheads="1"/>
              </p:cNvSpPr>
              <p:nvPr/>
            </p:nvSpPr>
            <p:spPr bwMode="auto">
              <a:xfrm>
                <a:off x="4176" y="29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9" name="Oval 15"/>
              <p:cNvSpPr>
                <a:spLocks noChangeArrowheads="1"/>
              </p:cNvSpPr>
              <p:nvPr/>
            </p:nvSpPr>
            <p:spPr bwMode="auto">
              <a:xfrm>
                <a:off x="4272" y="302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0" name="Oval 16"/>
              <p:cNvSpPr>
                <a:spLocks noChangeArrowheads="1"/>
              </p:cNvSpPr>
              <p:nvPr/>
            </p:nvSpPr>
            <p:spPr bwMode="auto">
              <a:xfrm>
                <a:off x="4368" y="312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1" name="Oval 17"/>
              <p:cNvSpPr>
                <a:spLocks noChangeArrowheads="1"/>
              </p:cNvSpPr>
              <p:nvPr/>
            </p:nvSpPr>
            <p:spPr bwMode="auto">
              <a:xfrm>
                <a:off x="4464" y="321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2" name="Oval 18"/>
              <p:cNvSpPr>
                <a:spLocks noChangeArrowheads="1"/>
              </p:cNvSpPr>
              <p:nvPr/>
            </p:nvSpPr>
            <p:spPr bwMode="auto">
              <a:xfrm>
                <a:off x="4560" y="331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3" name="Oval 19"/>
              <p:cNvSpPr>
                <a:spLocks noChangeArrowheads="1"/>
              </p:cNvSpPr>
              <p:nvPr/>
            </p:nvSpPr>
            <p:spPr bwMode="auto">
              <a:xfrm>
                <a:off x="4656" y="34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4" name="Oval 20"/>
              <p:cNvSpPr>
                <a:spLocks noChangeArrowheads="1"/>
              </p:cNvSpPr>
              <p:nvPr/>
            </p:nvSpPr>
            <p:spPr bwMode="auto">
              <a:xfrm>
                <a:off x="4752" y="350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5" name="Oval 21"/>
              <p:cNvSpPr>
                <a:spLocks noChangeArrowheads="1"/>
              </p:cNvSpPr>
              <p:nvPr/>
            </p:nvSpPr>
            <p:spPr bwMode="auto">
              <a:xfrm>
                <a:off x="4848" y="360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6" name="Oval 22"/>
              <p:cNvSpPr>
                <a:spLocks noChangeArrowheads="1"/>
              </p:cNvSpPr>
              <p:nvPr/>
            </p:nvSpPr>
            <p:spPr bwMode="auto">
              <a:xfrm>
                <a:off x="4944" y="369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735" name="Line 24"/>
            <p:cNvSpPr>
              <a:spLocks noChangeShapeType="1"/>
            </p:cNvSpPr>
            <p:nvPr/>
          </p:nvSpPr>
          <p:spPr bwMode="auto">
            <a:xfrm flipV="1">
              <a:off x="5759450" y="3654425"/>
              <a:ext cx="2362200" cy="14478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3513139" y="1866901"/>
          <a:ext cx="52927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4" imgW="2603500" imgH="444500" progId="Equation.3">
                  <p:embed/>
                </p:oleObj>
              </mc:Choice>
              <mc:Fallback>
                <p:oleObj name="Equation" r:id="rId4" imgW="2603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139" y="1866901"/>
                        <a:ext cx="5292725" cy="904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155638" y="298346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Eigen-decomposition of </a:t>
            </a:r>
            <a:endParaRPr lang="en-US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4684714" y="2771776"/>
          <a:ext cx="2706687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6" imgW="1600200" imgH="419100" progId="Equation.3">
                  <p:embed/>
                </p:oleObj>
              </mc:Choice>
              <mc:Fallback>
                <p:oleObj name="Equation" r:id="rId6" imgW="1600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4" y="2771776"/>
                        <a:ext cx="2706687" cy="709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592901" y="2963446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fixed </a:t>
            </a:r>
            <a:r>
              <a:rPr lang="en-US" dirty="0" err="1"/>
              <a:t>p</a:t>
            </a:r>
            <a:r>
              <a:rPr lang="en-US" dirty="0"/>
              <a:t> and </a:t>
            </a:r>
            <a:r>
              <a:rPr lang="en-US" dirty="0" err="1"/>
              <a:t>n</a:t>
            </a:r>
            <a:r>
              <a:rPr lang="en-US" dirty="0"/>
              <a:t>-&gt;∞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7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Representation: Geometric Embedding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Data Science </a:t>
            </a:r>
            <a:r>
              <a:rPr lang="en-US" altLang="zh-CN" dirty="0" smtClean="0"/>
              <a:t>is the study of generalizable extraction of Knowledge from data [Wikipedia]</a:t>
            </a:r>
          </a:p>
          <a:p>
            <a:r>
              <a:rPr lang="en-US" altLang="zh-CN" dirty="0" smtClean="0"/>
              <a:t>A fundamental problem is data representation</a:t>
            </a:r>
          </a:p>
          <a:p>
            <a:r>
              <a:rPr lang="en-US" altLang="zh-CN" dirty="0" smtClean="0"/>
              <a:t>“unstructured data” =&gt; Euclidean space</a:t>
            </a:r>
          </a:p>
          <a:p>
            <a:r>
              <a:rPr lang="en-US" altLang="zh-CN" dirty="0" smtClean="0"/>
              <a:t>a.k.a. “feature learning” (e.g. kernel method, deep learning)</a:t>
            </a:r>
          </a:p>
          <a:p>
            <a:r>
              <a:rPr lang="en-US" altLang="zh-CN" dirty="0"/>
              <a:t>s</a:t>
            </a:r>
            <a:r>
              <a:rPr lang="en-US" altLang="zh-CN" dirty="0" smtClean="0"/>
              <a:t>peech, text, image, video … 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Sparsity</a:t>
            </a:r>
            <a:r>
              <a:rPr lang="en-US" altLang="zh-CN" dirty="0"/>
              <a:t> structure lies in the core of high dimensional data analysis</a:t>
            </a:r>
          </a:p>
          <a:p>
            <a:pPr lvl="1"/>
            <a:r>
              <a:rPr lang="en-US" altLang="zh-CN" dirty="0"/>
              <a:t>Low dimensional vector spaces</a:t>
            </a:r>
          </a:p>
          <a:p>
            <a:pPr lvl="1"/>
            <a:r>
              <a:rPr lang="en-US" altLang="zh-CN" dirty="0"/>
              <a:t>Low rank matrices, tensors, etc.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5765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PCA may go wrong if </a:t>
            </a:r>
            <a:r>
              <a:rPr lang="en-US" dirty="0" err="1" smtClean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 ≥ </a:t>
            </a:r>
            <a:r>
              <a:rPr lang="en-US" dirty="0" err="1" smtClean="0">
                <a:solidFill>
                  <a:srgbClr val="0000FF"/>
                </a:solidFill>
              </a:rPr>
              <a:t>n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GB" sz="2000" dirty="0"/>
              <a:t>For </a:t>
            </a:r>
            <a:r>
              <a:rPr lang="en-GB" sz="2000" i="1" dirty="0" err="1">
                <a:solidFill>
                  <a:srgbClr val="FF0000"/>
                </a:solidFill>
              </a:rPr>
              <a:t>p/n</a:t>
            </a:r>
            <a:r>
              <a:rPr lang="en-GB" sz="2000" i="1" dirty="0">
                <a:solidFill>
                  <a:srgbClr val="FF0000"/>
                </a:solidFill>
              </a:rPr>
              <a:t> = </a:t>
            </a:r>
            <a:r>
              <a:rPr lang="en-GB" sz="2000" i="1" dirty="0" err="1">
                <a:solidFill>
                  <a:srgbClr val="FF0000"/>
                </a:solidFill>
                <a:ea typeface="Lucida Grande"/>
                <a:cs typeface="Lucida Grande"/>
              </a:rPr>
              <a:t>γ</a:t>
            </a:r>
            <a:r>
              <a:rPr lang="en-GB" sz="2000" dirty="0">
                <a:solidFill>
                  <a:srgbClr val="FF0000"/>
                </a:solidFill>
                <a:ea typeface="Lucida Grande"/>
                <a:cs typeface="Lucida Grande"/>
              </a:rPr>
              <a:t> </a:t>
            </a:r>
            <a:r>
              <a:rPr lang="en-GB" sz="2000" dirty="0">
                <a:latin typeface="Lucida Grande"/>
                <a:ea typeface="Lucida Grande"/>
                <a:cs typeface="Lucida Grande"/>
              </a:rPr>
              <a:t>&gt;0</a:t>
            </a:r>
            <a:r>
              <a:rPr lang="en-GB" sz="2000" i="1" dirty="0">
                <a:latin typeface="Lucida Grande"/>
                <a:ea typeface="Lucida Grande"/>
                <a:cs typeface="Lucida Grande"/>
              </a:rPr>
              <a:t>, </a:t>
            </a:r>
            <a:r>
              <a:rPr lang="en-GB" sz="2000" dirty="0">
                <a:ea typeface="Lucida Grande"/>
                <a:cs typeface="Lucida Grande"/>
              </a:rPr>
              <a:t>assume </a:t>
            </a:r>
            <a:r>
              <a:rPr lang="en-GB" sz="2000" i="1" dirty="0" err="1">
                <a:ea typeface="Lucida Grande"/>
                <a:cs typeface="Lucida Grande"/>
              </a:rPr>
              <a:t>p</a:t>
            </a:r>
            <a:r>
              <a:rPr lang="en-GB" sz="2000" dirty="0">
                <a:ea typeface="Lucida Grande"/>
                <a:cs typeface="Lucida Grande"/>
              </a:rPr>
              <a:t>-dimensional </a:t>
            </a:r>
            <a:r>
              <a:rPr lang="en-GB" sz="2000" i="1" dirty="0">
                <a:ea typeface="Lucida Grande"/>
                <a:cs typeface="Lucida Grande"/>
              </a:rPr>
              <a:t>X</a:t>
            </a:r>
            <a:r>
              <a:rPr lang="en-GB" sz="2000" i="1" baseline="-25000" dirty="0">
                <a:ea typeface="Lucida Grande"/>
                <a:cs typeface="Lucida Grande"/>
              </a:rPr>
              <a:t>i</a:t>
            </a:r>
            <a:endParaRPr lang="en-GB" sz="2000" i="1" baseline="-250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GB" sz="2000" dirty="0"/>
              <a:t>      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  <a:buNone/>
            </a:pPr>
            <a:r>
              <a:rPr lang="en-GB" sz="2000" dirty="0"/>
              <a:t>where </a:t>
            </a:r>
            <a:r>
              <a:rPr lang="en-GB" sz="2000" dirty="0" err="1"/>
              <a:t>θ</a:t>
            </a:r>
            <a:r>
              <a:rPr lang="en-GB" sz="2000" baseline="-25000" dirty="0" err="1"/>
              <a:t>ν</a:t>
            </a:r>
            <a:r>
              <a:rPr lang="en-GB" sz="2000" baseline="-25000" dirty="0"/>
              <a:t> </a:t>
            </a:r>
            <a:r>
              <a:rPr lang="en-GB" sz="2000" dirty="0"/>
              <a:t>are </a:t>
            </a:r>
            <a:r>
              <a:rPr lang="en-GB" sz="2000" dirty="0" err="1"/>
              <a:t>orthonormal</a:t>
            </a:r>
            <a:r>
              <a:rPr lang="en-GB" sz="2000" dirty="0"/>
              <a:t>, then PCA is inconsistent by </a:t>
            </a:r>
            <a:r>
              <a:rPr lang="en-GB" sz="2000" dirty="0">
                <a:solidFill>
                  <a:srgbClr val="0000FF"/>
                </a:solidFill>
              </a:rPr>
              <a:t>Random Matrix Theory</a:t>
            </a:r>
          </a:p>
          <a:p>
            <a:pPr>
              <a:lnSpc>
                <a:spcPct val="90000"/>
              </a:lnSpc>
              <a:buNone/>
            </a:pPr>
            <a:endParaRPr lang="en-GB" sz="2000" baseline="-25000" dirty="0"/>
          </a:p>
          <a:p>
            <a:pPr>
              <a:lnSpc>
                <a:spcPct val="90000"/>
              </a:lnSpc>
              <a:buNone/>
            </a:pPr>
            <a:endParaRPr lang="en-GB" sz="2000" baseline="-25000" dirty="0"/>
          </a:p>
          <a:p>
            <a:pPr>
              <a:lnSpc>
                <a:spcPct val="90000"/>
              </a:lnSpc>
              <a:buNone/>
            </a:pPr>
            <a:endParaRPr lang="en-GB" sz="2000" baseline="-25000" dirty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r>
              <a:rPr lang="en-GB" sz="2000" dirty="0"/>
              <a:t>Phase transition: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Below the threshold, estimation is orthogonal to the truth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Above the threshold, the angle decreases as </a:t>
            </a:r>
            <a:r>
              <a:rPr lang="en-GB" dirty="0" err="1"/>
              <a:t>eigenvalue</a:t>
            </a:r>
            <a:r>
              <a:rPr lang="en-GB" dirty="0"/>
              <a:t> grows, but always biased</a:t>
            </a:r>
          </a:p>
        </p:txBody>
      </p:sp>
      <p:graphicFrame>
        <p:nvGraphicFramePr>
          <p:cNvPr id="67588" name="Object 2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3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04053"/>
              </p:ext>
            </p:extLst>
          </p:nvPr>
        </p:nvGraphicFramePr>
        <p:xfrm>
          <a:off x="4592638" y="2473325"/>
          <a:ext cx="5126037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7" imgW="3581280" imgH="444240" progId="Equation.3">
                  <p:embed/>
                </p:oleObj>
              </mc:Choice>
              <mc:Fallback>
                <p:oleObj name="Equation" r:id="rId7" imgW="35812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2638" y="2473325"/>
                        <a:ext cx="5126037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47338"/>
              </p:ext>
            </p:extLst>
          </p:nvPr>
        </p:nvGraphicFramePr>
        <p:xfrm>
          <a:off x="4795838" y="3748088"/>
          <a:ext cx="4602162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9" imgW="2666880" imgH="685800" progId="Equation.3">
                  <p:embed/>
                </p:oleObj>
              </mc:Choice>
              <mc:Fallback>
                <p:oleObj name="Equation" r:id="rId9" imgW="266688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3748088"/>
                        <a:ext cx="4602162" cy="1182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784910" y="6019383"/>
            <a:ext cx="901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Johnstone</a:t>
            </a:r>
            <a:r>
              <a:rPr lang="en-US" dirty="0">
                <a:solidFill>
                  <a:srgbClr val="800000"/>
                </a:solidFill>
              </a:rPr>
              <a:t> (2006) High Dimensional Statistical Inference and Random Matrices, </a:t>
            </a:r>
          </a:p>
          <a:p>
            <a:r>
              <a:rPr lang="en-US" dirty="0">
                <a:solidFill>
                  <a:srgbClr val="800000"/>
                </a:solidFill>
              </a:rPr>
              <a:t>arxiv.org/abs/math/0611589v1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0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 bldLvl="2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E.g. Rank-1 model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9410" y="3706460"/>
            <a:ext cx="8915400" cy="662147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Can we recover signal direction (u) by PCA?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26" y="1568208"/>
            <a:ext cx="8915400" cy="17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7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55988"/>
            <a:ext cx="8911687" cy="1549012"/>
          </a:xfrm>
        </p:spPr>
        <p:txBody>
          <a:bodyPr/>
          <a:lstStyle/>
          <a:p>
            <a:r>
              <a:rPr lang="en-US" altLang="zh-CN" dirty="0" smtClean="0"/>
              <a:t>Noise has a spectrum: </a:t>
            </a:r>
            <a:br>
              <a:rPr lang="en-US" altLang="zh-CN" dirty="0" smtClean="0"/>
            </a:br>
            <a:r>
              <a:rPr lang="en-US" altLang="zh-CN" dirty="0" err="1" smtClean="0"/>
              <a:t>Marcenko-Pastur</a:t>
            </a:r>
            <a:r>
              <a:rPr lang="en-US" altLang="zh-CN" dirty="0" smtClean="0"/>
              <a:t> Distribution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264168"/>
            <a:ext cx="8915400" cy="3647053"/>
          </a:xfrm>
        </p:spPr>
        <p:txBody>
          <a:bodyPr/>
          <a:lstStyle/>
          <a:p>
            <a:r>
              <a:rPr lang="en-US" altLang="zh-CN" dirty="0" smtClean="0"/>
              <a:t>A.</a:t>
            </a:r>
          </a:p>
          <a:p>
            <a:endParaRPr lang="en-US" altLang="zh-CN" dirty="0"/>
          </a:p>
          <a:p>
            <a:r>
              <a:rPr lang="en-US" altLang="zh-CN" dirty="0" smtClean="0"/>
              <a:t>B.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99" y="1925342"/>
            <a:ext cx="1503547" cy="318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02" y="2266340"/>
            <a:ext cx="7720901" cy="87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899" y="3145195"/>
            <a:ext cx="6574866" cy="2790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132" y="3477830"/>
            <a:ext cx="5626957" cy="11439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83" y="4664588"/>
            <a:ext cx="8134407" cy="2637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359" y="4638284"/>
            <a:ext cx="2780641" cy="316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0501" y="4916735"/>
            <a:ext cx="4146352" cy="19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40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Phase Transition in PCA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2735" y="3313126"/>
            <a:ext cx="5783176" cy="9149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905000"/>
            <a:ext cx="2088459" cy="5596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212" y="2643689"/>
            <a:ext cx="9362172" cy="49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887" y="4228027"/>
            <a:ext cx="4421395" cy="11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3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Sparsity</a:t>
            </a:r>
            <a:r>
              <a:rPr lang="en-US" altLang="zh-CN" dirty="0" smtClean="0"/>
              <a:t> plays a central role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98" y="1905000"/>
            <a:ext cx="9278631" cy="194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65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6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89904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Sparsity</a:t>
            </a:r>
            <a:r>
              <a:rPr lang="en-US" dirty="0" smtClean="0">
                <a:solidFill>
                  <a:srgbClr val="0000FF"/>
                </a:solidFill>
              </a:rPr>
              <a:t> triggers a </a:t>
            </a:r>
            <a:r>
              <a:rPr lang="en-US" dirty="0" smtClean="0">
                <a:solidFill>
                  <a:srgbClr val="0000FF"/>
                </a:solidFill>
              </a:rPr>
              <a:t>d</a:t>
            </a:r>
            <a:r>
              <a:rPr lang="en-US" dirty="0" smtClean="0">
                <a:solidFill>
                  <a:srgbClr val="0000FF"/>
                </a:solidFill>
              </a:rPr>
              <a:t>awn </a:t>
            </a:r>
            <a:r>
              <a:rPr lang="en-US" dirty="0" smtClean="0">
                <a:solidFill>
                  <a:srgbClr val="0000FF"/>
                </a:solidFill>
              </a:rPr>
              <a:t>of the Science for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High </a:t>
            </a:r>
            <a:r>
              <a:rPr lang="en-US" dirty="0" smtClean="0">
                <a:solidFill>
                  <a:srgbClr val="0000FF"/>
                </a:solidFill>
              </a:rPr>
              <a:t>Dimensional Data Analysis 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23555" name="Content Placeholder 7"/>
          <p:cNvSpPr>
            <a:spLocks noGrp="1"/>
          </p:cNvSpPr>
          <p:nvPr>
            <p:ph idx="1"/>
          </p:nvPr>
        </p:nvSpPr>
        <p:spPr>
          <a:xfrm>
            <a:off x="1752599" y="1600200"/>
            <a:ext cx="9883315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err="1" smtClean="0"/>
              <a:t>p</a:t>
            </a:r>
            <a:r>
              <a:rPr lang="en-US" dirty="0" smtClean="0"/>
              <a:t>&gt;&gt;</a:t>
            </a:r>
            <a:r>
              <a:rPr lang="en-US" dirty="0" err="1" smtClean="0"/>
              <a:t>n</a:t>
            </a:r>
            <a:r>
              <a:rPr lang="en-US" dirty="0" smtClean="0"/>
              <a:t>, PCA may work with additional requirements</a:t>
            </a:r>
          </a:p>
          <a:p>
            <a:pPr lvl="1"/>
            <a:r>
              <a:rPr lang="en-US" altLang="zh-CN" sz="2800" dirty="0"/>
              <a:t>Σ is sparse or fast </a:t>
            </a:r>
            <a:r>
              <a:rPr lang="en-US" altLang="zh-CN" sz="2800" dirty="0" smtClean="0"/>
              <a:t>decay</a:t>
            </a:r>
          </a:p>
          <a:p>
            <a:pPr lvl="1"/>
            <a:r>
              <a:rPr lang="en-US" altLang="zh-CN" sz="2800" dirty="0"/>
              <a:t>Σ </a:t>
            </a:r>
            <a:r>
              <a:rPr lang="en-US" altLang="zh-CN" sz="2800" dirty="0" smtClean="0"/>
              <a:t>is low rank</a:t>
            </a:r>
            <a:endParaRPr lang="en-US" altLang="zh-CN" dirty="0" smtClean="0"/>
          </a:p>
          <a:p>
            <a:pPr lvl="1"/>
            <a:r>
              <a:rPr lang="en-US" altLang="zh-CN" sz="2800" dirty="0" smtClean="0"/>
              <a:t>Σ</a:t>
            </a:r>
            <a:r>
              <a:rPr lang="en-US" altLang="zh-CN" sz="2800" baseline="30000" dirty="0" smtClean="0"/>
              <a:t>-1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is sparse</a:t>
            </a:r>
          </a:p>
          <a:p>
            <a:pPr lvl="1"/>
            <a:r>
              <a:rPr lang="en-US" altLang="zh-CN" sz="2800" dirty="0" smtClean="0"/>
              <a:t>Various extensions…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Geometry </a:t>
            </a:r>
            <a:r>
              <a:rPr lang="en-US" altLang="zh-CN" dirty="0" smtClean="0">
                <a:solidFill>
                  <a:srgbClr val="C00000"/>
                </a:solidFill>
              </a:rPr>
              <a:t>and topology </a:t>
            </a:r>
            <a:r>
              <a:rPr lang="en-US" altLang="zh-CN" dirty="0" smtClean="0"/>
              <a:t>begin to enter this </a:t>
            </a:r>
            <a:r>
              <a:rPr lang="en-US" altLang="zh-CN" dirty="0"/>
              <a:t>Odyssey: data concentrate on </a:t>
            </a:r>
            <a:endParaRPr lang="en-US" altLang="zh-CN" dirty="0" smtClean="0"/>
          </a:p>
          <a:p>
            <a:pPr lvl="1"/>
            <a:r>
              <a:rPr lang="en-US" altLang="zh-CN" sz="2800" dirty="0" smtClean="0"/>
              <a:t>low-dimensional subspaces, manifolds </a:t>
            </a:r>
            <a:r>
              <a:rPr lang="en-US" altLang="zh-CN" dirty="0" smtClean="0"/>
              <a:t>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93413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31" y="140035"/>
            <a:ext cx="9173362" cy="67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29" y="105664"/>
            <a:ext cx="9027083" cy="67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9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84030"/>
            <a:ext cx="8658271" cy="641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32" y="36048"/>
            <a:ext cx="9139182" cy="66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8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06737"/>
            <a:ext cx="8881459" cy="65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3860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2095</TotalTime>
  <Words>575</Words>
  <Application>Microsoft Office PowerPoint</Application>
  <PresentationFormat>Widescreen</PresentationFormat>
  <Paragraphs>96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Lucida Grande</vt:lpstr>
      <vt:lpstr>微軟正黑體</vt:lpstr>
      <vt:lpstr>宋体</vt:lpstr>
      <vt:lpstr>幼圆</vt:lpstr>
      <vt:lpstr>Arial</vt:lpstr>
      <vt:lpstr>Calibri</vt:lpstr>
      <vt:lpstr>Century Gothic</vt:lpstr>
      <vt:lpstr>Comic Sans MS</vt:lpstr>
      <vt:lpstr>Wingdings</vt:lpstr>
      <vt:lpstr>Wingdings 3</vt:lpstr>
      <vt:lpstr>Wisp</vt:lpstr>
      <vt:lpstr>Equation</vt:lpstr>
      <vt:lpstr>Microsoft Equation 3.0</vt:lpstr>
      <vt:lpstr>A Mathematical Introduction to Data Science Lecture 1: PCA/MDS and High Dimensionality</vt:lpstr>
      <vt:lpstr>Short Course Information</vt:lpstr>
      <vt:lpstr>Main Content</vt:lpstr>
      <vt:lpstr>Data Representation: Geometric Embedding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principles underlying these tricks?</vt:lpstr>
      <vt:lpstr>PowerPoint Presentation</vt:lpstr>
      <vt:lpstr>PowerPoint Presentation</vt:lpstr>
      <vt:lpstr>PowerPoint Presentation</vt:lpstr>
      <vt:lpstr>Fisher’s Principle of Maximum Likelihood Estimate</vt:lpstr>
      <vt:lpstr>PowerPoint Presentation</vt:lpstr>
      <vt:lpstr>PowerPoint Presentation</vt:lpstr>
      <vt:lpstr>Asymptotic properties of MLE</vt:lpstr>
      <vt:lpstr>Two curses of high dimensionality for MLE</vt:lpstr>
      <vt:lpstr>Stein’s Phenomenon</vt:lpstr>
      <vt:lpstr>Risk and Bias-Variance Decomposition</vt:lpstr>
      <vt:lpstr>PowerPoint Presentation</vt:lpstr>
      <vt:lpstr>PowerPoint Presentation</vt:lpstr>
      <vt:lpstr>MLE (sample mean + covariance) might not be the best!</vt:lpstr>
      <vt:lpstr>PowerPoint Presentation</vt:lpstr>
      <vt:lpstr>PowerPoint Presentation</vt:lpstr>
      <vt:lpstr>Linear Estimators are mostly inadmissible</vt:lpstr>
      <vt:lpstr>Stein’s Unbiased Risk Estimate (SURE)</vt:lpstr>
      <vt:lpstr>PowerPoint Presentation</vt:lpstr>
      <vt:lpstr>Risk of James-Stein Estimator </vt:lpstr>
      <vt:lpstr>Risk of Soft-Thresholding</vt:lpstr>
      <vt:lpstr>*Risk Comparison Between Soft- and Hard-Thresholding [Johnstone, GE]</vt:lpstr>
      <vt:lpstr>Random Matrix Theory and PCA</vt:lpstr>
      <vt:lpstr>Principal Component Analysis (PCA)</vt:lpstr>
      <vt:lpstr>PCA may go wrong if p ≥ n</vt:lpstr>
      <vt:lpstr>E.g. Rank-1 model</vt:lpstr>
      <vt:lpstr>Noise has a spectrum:  Marcenko-Pastur Distribution</vt:lpstr>
      <vt:lpstr>A Phase Transition in PCA</vt:lpstr>
      <vt:lpstr>Sparsity plays a central role</vt:lpstr>
      <vt:lpstr>Sparsity triggers a dawn of the Science for High Dimensional Data Analysis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&amp; Statistics</dc:title>
  <dc:creator>Yuan Yao</dc:creator>
  <cp:lastModifiedBy>Yuan Yao</cp:lastModifiedBy>
  <cp:revision>120</cp:revision>
  <cp:lastPrinted>2015-03-04T03:42:54Z</cp:lastPrinted>
  <dcterms:created xsi:type="dcterms:W3CDTF">2015-03-03T03:51:26Z</dcterms:created>
  <dcterms:modified xsi:type="dcterms:W3CDTF">2015-05-05T03:56:16Z</dcterms:modified>
</cp:coreProperties>
</file>